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9" r:id="rId3"/>
    <p:sldId id="262" r:id="rId4"/>
    <p:sldId id="267" r:id="rId5"/>
    <p:sldId id="266" r:id="rId6"/>
    <p:sldId id="268" r:id="rId7"/>
    <p:sldId id="269" r:id="rId8"/>
    <p:sldId id="270" r:id="rId9"/>
    <p:sldId id="271" r:id="rId10"/>
  </p:sldIdLst>
  <p:sldSz cx="18288000" cy="10287000"/>
  <p:notesSz cx="7104063" cy="10234613"/>
  <p:embeddedFontLst>
    <p:embeddedFont>
      <p:font typeface="Source Han Sans JP Bold" panose="020B0600070205080204" charset="-128"/>
      <p:regular r:id="rId11"/>
    </p:embeddedFont>
    <p:embeddedFont>
      <p:font typeface="Source Han Sans JP Medium" panose="020B0600070205080204" charset="-128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94A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中間スタイル 1 - アクセント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6336" autoAdjust="0"/>
  </p:normalViewPr>
  <p:slideViewPr>
    <p:cSldViewPr>
      <p:cViewPr varScale="1">
        <p:scale>
          <a:sx n="76" d="100"/>
          <a:sy n="76" d="100"/>
        </p:scale>
        <p:origin x="474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252" y="0"/>
            <a:ext cx="18288000" cy="10287000"/>
            <a:chOff x="0" y="0"/>
            <a:chExt cx="4816593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71475" cap="sq">
              <a:solidFill>
                <a:srgbClr val="B4CB34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816593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12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305081" y="2781300"/>
            <a:ext cx="13677834" cy="1608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34"/>
              </a:lnSpc>
              <a:spcBef>
                <a:spcPct val="0"/>
              </a:spcBef>
            </a:pPr>
            <a:r>
              <a:rPr lang="ja-JP" altLang="en-US" sz="9596" b="1" spc="959" dirty="0">
                <a:solidFill>
                  <a:srgbClr val="494A44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業務日報作成</a:t>
            </a:r>
            <a:r>
              <a:rPr lang="en-US" sz="9596" b="1" spc="959" dirty="0" err="1">
                <a:solidFill>
                  <a:srgbClr val="494A44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アプリ</a:t>
            </a:r>
            <a:endParaRPr lang="en-US" sz="9596" b="1" spc="959" dirty="0">
              <a:solidFill>
                <a:srgbClr val="494A44"/>
              </a:solidFill>
              <a:latin typeface="Source Han Sans JP Bold"/>
              <a:ea typeface="Source Han Sans JP Bold"/>
              <a:cs typeface="Source Han Sans JP Bold"/>
              <a:sym typeface="Source Han Sans JP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19098" y="266700"/>
            <a:ext cx="17449800" cy="636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  <a:spcBef>
                <a:spcPct val="0"/>
              </a:spcBef>
            </a:pPr>
            <a:r>
              <a:rPr lang="en-US" sz="3800" b="1" spc="380" dirty="0" err="1">
                <a:solidFill>
                  <a:srgbClr val="82961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Python+Java</a:t>
            </a:r>
            <a:r>
              <a:rPr lang="ja-JP" altLang="en-US" sz="3800" b="1" spc="380" dirty="0">
                <a:solidFill>
                  <a:srgbClr val="82961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プログラマー養成科</a:t>
            </a:r>
            <a:r>
              <a:rPr lang="en-US" altLang="ja-JP" sz="3800" b="1" spc="380" dirty="0">
                <a:solidFill>
                  <a:srgbClr val="82961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(2025</a:t>
            </a:r>
            <a:r>
              <a:rPr lang="ja-JP" altLang="en-US" sz="3800" b="1" spc="380" dirty="0">
                <a:solidFill>
                  <a:srgbClr val="82961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年</a:t>
            </a:r>
            <a:r>
              <a:rPr lang="en-US" altLang="ja-JP" sz="3800" b="1" spc="380" dirty="0">
                <a:solidFill>
                  <a:srgbClr val="82961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1</a:t>
            </a:r>
            <a:r>
              <a:rPr lang="ja-JP" altLang="en-US" sz="3800" b="1" spc="380" dirty="0">
                <a:solidFill>
                  <a:srgbClr val="82961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月開講</a:t>
            </a:r>
            <a:r>
              <a:rPr lang="en-US" altLang="ja-JP" sz="3800" b="1" spc="380" dirty="0">
                <a:solidFill>
                  <a:srgbClr val="82961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)</a:t>
            </a:r>
            <a:r>
              <a:rPr lang="ja-JP" altLang="en-US" sz="3800" b="1" spc="380" dirty="0">
                <a:solidFill>
                  <a:srgbClr val="82961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制作実習</a:t>
            </a:r>
            <a:endParaRPr lang="en-US" sz="3800" b="1" spc="380" dirty="0">
              <a:solidFill>
                <a:srgbClr val="829613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</p:txBody>
      </p:sp>
      <p:sp>
        <p:nvSpPr>
          <p:cNvPr id="10" name="TextBox 12">
            <a:extLst>
              <a:ext uri="{FF2B5EF4-FFF2-40B4-BE49-F238E27FC236}">
                <a16:creationId xmlns:a16="http://schemas.microsoft.com/office/drawing/2014/main" id="{9D25E5A7-F6D7-16AD-03B8-C0E7ED95F79F}"/>
              </a:ext>
            </a:extLst>
          </p:cNvPr>
          <p:cNvSpPr txBox="1"/>
          <p:nvPr/>
        </p:nvSpPr>
        <p:spPr>
          <a:xfrm>
            <a:off x="4217520" y="8039100"/>
            <a:ext cx="9852955" cy="1569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99"/>
              </a:lnSpc>
            </a:pPr>
            <a:r>
              <a:rPr lang="en-US" sz="3999" b="1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2025</a:t>
            </a:r>
            <a:r>
              <a:rPr lang="ja-JP" altLang="en-US" sz="3999" b="1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年</a:t>
            </a:r>
            <a:r>
              <a:rPr lang="en-US" altLang="ja-JP" sz="3999" b="1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5</a:t>
            </a:r>
            <a:r>
              <a:rPr lang="ja-JP" altLang="en-US" sz="3999" b="1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月</a:t>
            </a:r>
            <a:r>
              <a:rPr lang="en-US" altLang="ja-JP" sz="3999" b="1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29</a:t>
            </a:r>
            <a:r>
              <a:rPr lang="ja-JP" altLang="en-US" sz="3999" b="1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日</a:t>
            </a:r>
            <a:endParaRPr lang="en-US" altLang="ja-JP" sz="3999" b="1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 algn="ctr">
              <a:lnSpc>
                <a:spcPts val="6399"/>
              </a:lnSpc>
            </a:pPr>
            <a:r>
              <a:rPr lang="ja-JP" altLang="en-US" sz="3999" b="1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川合　智也</a:t>
            </a:r>
            <a:endParaRPr lang="en-US" sz="3999" b="1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00" y="1346571"/>
            <a:ext cx="16230600" cy="19050"/>
          </a:xfrm>
          <a:prstGeom prst="line">
            <a:avLst/>
          </a:prstGeom>
          <a:ln w="19050" cap="flat">
            <a:solidFill>
              <a:srgbClr val="B4CB3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028700" y="609229"/>
            <a:ext cx="4369915" cy="503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ja-JP" altLang="en-US" sz="3000" b="1" spc="300" dirty="0">
                <a:solidFill>
                  <a:srgbClr val="82961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制作</a:t>
            </a:r>
            <a:r>
              <a:rPr lang="en-US" sz="3000" b="1" spc="300" dirty="0" err="1">
                <a:solidFill>
                  <a:srgbClr val="82961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背景</a:t>
            </a:r>
            <a:endParaRPr lang="en-US" sz="3000" b="1" spc="300" dirty="0">
              <a:solidFill>
                <a:srgbClr val="829613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-246494" y="9677872"/>
            <a:ext cx="18780988" cy="609128"/>
            <a:chOff x="0" y="0"/>
            <a:chExt cx="4946433" cy="16042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946433" cy="160429"/>
            </a:xfrm>
            <a:custGeom>
              <a:avLst/>
              <a:gdLst/>
              <a:ahLst/>
              <a:cxnLst/>
              <a:rect l="l" t="t" r="r" b="b"/>
              <a:pathLst>
                <a:path w="4946433" h="160429">
                  <a:moveTo>
                    <a:pt x="0" y="0"/>
                  </a:moveTo>
                  <a:lnTo>
                    <a:pt x="4946433" y="0"/>
                  </a:lnTo>
                  <a:lnTo>
                    <a:pt x="4946433" y="160429"/>
                  </a:lnTo>
                  <a:lnTo>
                    <a:pt x="0" y="160429"/>
                  </a:lnTo>
                  <a:close/>
                </a:path>
              </a:pathLst>
            </a:custGeom>
            <a:solidFill>
              <a:srgbClr val="B4CB3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4946433" cy="1890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12"/>
                </a:lnSpc>
              </a:pPr>
              <a:endParaRPr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01DEE257-CB6D-EF13-7769-BE7E1A44DFBC}"/>
              </a:ext>
            </a:extLst>
          </p:cNvPr>
          <p:cNvSpPr txBox="1"/>
          <p:nvPr/>
        </p:nvSpPr>
        <p:spPr>
          <a:xfrm>
            <a:off x="457200" y="1373256"/>
            <a:ext cx="17282463" cy="31975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99"/>
              </a:lnSpc>
            </a:pPr>
            <a:r>
              <a:rPr lang="ja-JP" altLang="en-US" sz="3600" u="sng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現状の運用</a:t>
            </a:r>
            <a:endParaRPr lang="en-US" altLang="ja-JP" sz="3600" u="sng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600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障がい者就労移行支援・就労継続</a:t>
            </a:r>
            <a:r>
              <a:rPr lang="en-US" altLang="ja-JP" sz="3600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A</a:t>
            </a:r>
            <a:r>
              <a:rPr lang="ja-JP" altLang="en-US" sz="3600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型支援事業所に通う利用者が、</a:t>
            </a:r>
            <a:endParaRPr lang="en-US" altLang="ja-JP" sz="3600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600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日々の業務内容や体調を</a:t>
            </a:r>
            <a:r>
              <a:rPr lang="en-US" altLang="ja-JP" sz="3600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【</a:t>
            </a:r>
            <a:r>
              <a:rPr lang="ja-JP" altLang="en-US" sz="3600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業務日報</a:t>
            </a:r>
            <a:r>
              <a:rPr lang="en-US" altLang="ja-JP" sz="3600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】</a:t>
            </a:r>
            <a:r>
              <a:rPr lang="ja-JP" altLang="en-US" sz="3600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を </a:t>
            </a:r>
            <a:r>
              <a:rPr lang="ja-JP" altLang="en-US" sz="4400" u="sng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紙ベース</a:t>
            </a:r>
            <a:r>
              <a:rPr lang="ja-JP" altLang="en-US" sz="3600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 で記録・提出</a:t>
            </a:r>
            <a:endParaRPr lang="en-US" altLang="ja-JP" sz="3600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600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　⇒職員が日報の内容を確認し、コメントを記入</a:t>
            </a:r>
            <a:endParaRPr lang="en-US" altLang="ja-JP" sz="3600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660C6F-CCA1-95CC-A961-56941C030D02}"/>
              </a:ext>
            </a:extLst>
          </p:cNvPr>
          <p:cNvSpPr txBox="1"/>
          <p:nvPr/>
        </p:nvSpPr>
        <p:spPr>
          <a:xfrm>
            <a:off x="6927" y="5110974"/>
            <a:ext cx="7650632" cy="40182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99"/>
              </a:lnSpc>
            </a:pPr>
            <a:r>
              <a:rPr lang="ja-JP" altLang="en-US" sz="3600" u="sng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「紙ベース運用」の問題点</a:t>
            </a:r>
            <a:endParaRPr lang="en-US" altLang="ja-JP" sz="3600" u="sng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600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</a:t>
            </a:r>
            <a:r>
              <a:rPr lang="ja-JP" altLang="en-US" sz="3600" u="sng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利用者側</a:t>
            </a:r>
            <a:endParaRPr lang="en-US" altLang="ja-JP" sz="3600" u="sng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600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　・煩雑　・振り返り</a:t>
            </a:r>
            <a:endParaRPr lang="en-US" altLang="ja-JP" sz="3600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600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</a:t>
            </a:r>
            <a:r>
              <a:rPr lang="ja-JP" altLang="en-US" sz="3600" u="sng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事業者側</a:t>
            </a:r>
            <a:r>
              <a:rPr lang="en-US" altLang="ja-JP" sz="3600" u="sng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(</a:t>
            </a:r>
            <a:r>
              <a:rPr lang="ja-JP" altLang="en-US" sz="3600" u="sng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職員</a:t>
            </a:r>
            <a:r>
              <a:rPr lang="en-US" altLang="ja-JP" sz="3600" u="sng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)</a:t>
            </a:r>
          </a:p>
          <a:p>
            <a:pPr>
              <a:lnSpc>
                <a:spcPts val="6399"/>
              </a:lnSpc>
            </a:pPr>
            <a:r>
              <a:rPr lang="ja-JP" altLang="en-US" sz="3600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　・煩雑　・分析　・保管</a:t>
            </a:r>
            <a:endParaRPr lang="en-US" altLang="ja-JP" sz="3600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600D819D-7250-7997-2D27-1DE204287DEB}"/>
              </a:ext>
            </a:extLst>
          </p:cNvPr>
          <p:cNvSpPr txBox="1"/>
          <p:nvPr/>
        </p:nvSpPr>
        <p:spPr>
          <a:xfrm>
            <a:off x="8915400" y="5890895"/>
            <a:ext cx="9220200" cy="23768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99"/>
              </a:lnSpc>
            </a:pPr>
            <a:r>
              <a:rPr lang="ja-JP" altLang="en-US" sz="3600" u="sng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アプリで解決！</a:t>
            </a:r>
            <a:endParaRPr lang="en-US" altLang="ja-JP" sz="3600" u="sng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 algn="ctr">
              <a:lnSpc>
                <a:spcPts val="6399"/>
              </a:lnSpc>
            </a:pPr>
            <a:r>
              <a:rPr lang="ja-JP" altLang="en-US" sz="3600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利用者⇔職員によるフィードバック</a:t>
            </a:r>
            <a:endParaRPr lang="en-US" altLang="ja-JP" sz="3600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 algn="ctr">
              <a:lnSpc>
                <a:spcPts val="6399"/>
              </a:lnSpc>
            </a:pPr>
            <a:r>
              <a:rPr lang="ja-JP" altLang="en-US" sz="3600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ペーパーレス</a:t>
            </a:r>
            <a:endParaRPr lang="en-US" altLang="ja-JP" sz="3600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</p:txBody>
      </p:sp>
      <p:sp>
        <p:nvSpPr>
          <p:cNvPr id="15" name="二等辺三角形 14">
            <a:extLst>
              <a:ext uri="{FF2B5EF4-FFF2-40B4-BE49-F238E27FC236}">
                <a16:creationId xmlns:a16="http://schemas.microsoft.com/office/drawing/2014/main" id="{2A78DB1F-A1AC-2790-85CE-36E66BFB247B}"/>
              </a:ext>
            </a:extLst>
          </p:cNvPr>
          <p:cNvSpPr/>
          <p:nvPr/>
        </p:nvSpPr>
        <p:spPr>
          <a:xfrm rot="5400000">
            <a:off x="7163982" y="6744882"/>
            <a:ext cx="2405405" cy="945031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00" y="1346571"/>
            <a:ext cx="16230600" cy="19050"/>
          </a:xfrm>
          <a:prstGeom prst="line">
            <a:avLst/>
          </a:prstGeom>
          <a:ln w="19050" cap="flat">
            <a:solidFill>
              <a:srgbClr val="B4CB3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12"/>
          <p:cNvSpPr txBox="1"/>
          <p:nvPr/>
        </p:nvSpPr>
        <p:spPr>
          <a:xfrm>
            <a:off x="152400" y="1599171"/>
            <a:ext cx="17907000" cy="64937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99"/>
              </a:lnSpc>
            </a:pPr>
            <a:r>
              <a:rPr lang="en-US" altLang="ja-JP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【</a:t>
            </a: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利用者</a:t>
            </a:r>
            <a:r>
              <a:rPr lang="en-US" altLang="ja-JP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】</a:t>
            </a:r>
            <a:endParaRPr lang="en-US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・日々の業務日報の記録を</a:t>
            </a:r>
            <a:r>
              <a:rPr lang="en-US" altLang="ja-JP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Web</a:t>
            </a: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上で完結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・職員コメントを</a:t>
            </a:r>
            <a:r>
              <a:rPr lang="en-US" altLang="ja-JP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Web</a:t>
            </a: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上で閲覧可能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・過去の業務日報を</a:t>
            </a:r>
            <a:r>
              <a:rPr lang="en-US" altLang="ja-JP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Web</a:t>
            </a: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上で閲覧可能</a:t>
            </a:r>
            <a:r>
              <a:rPr lang="en-US" altLang="ja-JP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(</a:t>
            </a: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利用者自身のみ</a:t>
            </a:r>
            <a:r>
              <a:rPr lang="en-US" altLang="ja-JP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)</a:t>
            </a:r>
          </a:p>
          <a:p>
            <a:pPr>
              <a:lnSpc>
                <a:spcPts val="6399"/>
              </a:lnSpc>
            </a:pP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en-US" altLang="ja-JP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【</a:t>
            </a: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職員</a:t>
            </a:r>
            <a:r>
              <a:rPr lang="en-US" altLang="ja-JP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】</a:t>
            </a: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・各利用者の業務日報を</a:t>
            </a:r>
            <a:r>
              <a:rPr lang="en-US" altLang="ja-JP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Web</a:t>
            </a: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上で確認、コメント記載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・過去の業務日報も</a:t>
            </a:r>
            <a:r>
              <a:rPr lang="en-US" altLang="ja-JP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Web</a:t>
            </a: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上で閲覧可能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028700" y="609229"/>
            <a:ext cx="6819900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ja-JP" altLang="en-US" sz="3000" b="1" spc="300" dirty="0">
                <a:solidFill>
                  <a:srgbClr val="82961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ターゲット・概要</a:t>
            </a:r>
            <a:endParaRPr lang="en-US" sz="3000" b="1" spc="300" dirty="0">
              <a:solidFill>
                <a:srgbClr val="829613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</p:txBody>
      </p:sp>
      <p:grpSp>
        <p:nvGrpSpPr>
          <p:cNvPr id="19" name="Group 19"/>
          <p:cNvGrpSpPr/>
          <p:nvPr/>
        </p:nvGrpSpPr>
        <p:grpSpPr>
          <a:xfrm>
            <a:off x="-246494" y="9677872"/>
            <a:ext cx="18780988" cy="609128"/>
            <a:chOff x="0" y="0"/>
            <a:chExt cx="4946433" cy="160429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946433" cy="160429"/>
            </a:xfrm>
            <a:custGeom>
              <a:avLst/>
              <a:gdLst/>
              <a:ahLst/>
              <a:cxnLst/>
              <a:rect l="l" t="t" r="r" b="b"/>
              <a:pathLst>
                <a:path w="4946433" h="160429">
                  <a:moveTo>
                    <a:pt x="0" y="0"/>
                  </a:moveTo>
                  <a:lnTo>
                    <a:pt x="4946433" y="0"/>
                  </a:lnTo>
                  <a:lnTo>
                    <a:pt x="4946433" y="160429"/>
                  </a:lnTo>
                  <a:lnTo>
                    <a:pt x="0" y="160429"/>
                  </a:lnTo>
                  <a:close/>
                </a:path>
              </a:pathLst>
            </a:custGeom>
            <a:solidFill>
              <a:srgbClr val="B4CB34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28575"/>
              <a:ext cx="4946433" cy="1890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12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00" y="1346571"/>
            <a:ext cx="16230600" cy="19050"/>
          </a:xfrm>
          <a:prstGeom prst="line">
            <a:avLst/>
          </a:prstGeom>
          <a:ln w="19050" cap="flat">
            <a:solidFill>
              <a:srgbClr val="B4CB3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1028700" y="609229"/>
            <a:ext cx="4369915" cy="503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ja-JP" altLang="en-US" sz="3000" b="1" spc="300" dirty="0">
                <a:solidFill>
                  <a:srgbClr val="82961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主な機能</a:t>
            </a:r>
            <a:endParaRPr lang="en-US" sz="3000" b="1" spc="300" dirty="0">
              <a:solidFill>
                <a:srgbClr val="829613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-246494" y="9677872"/>
            <a:ext cx="18780988" cy="609128"/>
            <a:chOff x="0" y="0"/>
            <a:chExt cx="4946433" cy="16042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946433" cy="160429"/>
            </a:xfrm>
            <a:custGeom>
              <a:avLst/>
              <a:gdLst/>
              <a:ahLst/>
              <a:cxnLst/>
              <a:rect l="l" t="t" r="r" b="b"/>
              <a:pathLst>
                <a:path w="4946433" h="160429">
                  <a:moveTo>
                    <a:pt x="0" y="0"/>
                  </a:moveTo>
                  <a:lnTo>
                    <a:pt x="4946433" y="0"/>
                  </a:lnTo>
                  <a:lnTo>
                    <a:pt x="4946433" y="160429"/>
                  </a:lnTo>
                  <a:lnTo>
                    <a:pt x="0" y="160429"/>
                  </a:lnTo>
                  <a:close/>
                </a:path>
              </a:pathLst>
            </a:custGeom>
            <a:solidFill>
              <a:srgbClr val="B4CB3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4946433" cy="1890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12"/>
                </a:lnSpc>
              </a:pPr>
              <a:endParaRPr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2903A041-30D6-2C32-54F6-E04354601C97}"/>
              </a:ext>
            </a:extLst>
          </p:cNvPr>
          <p:cNvSpPr txBox="1"/>
          <p:nvPr/>
        </p:nvSpPr>
        <p:spPr>
          <a:xfrm>
            <a:off x="152400" y="1427860"/>
            <a:ext cx="17907000" cy="81352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99"/>
              </a:lnSpc>
            </a:pPr>
            <a:r>
              <a:rPr lang="en-US" altLang="ja-JP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【</a:t>
            </a: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利用者</a:t>
            </a:r>
            <a:r>
              <a:rPr lang="en-US" altLang="ja-JP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】</a:t>
            </a:r>
            <a:endParaRPr lang="en-US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・ログイン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・日報の入力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　　出退勤時間、体調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　　作業内容、作業時間、作業コメント（最大３件記載可）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en-US" altLang="ja-JP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【</a:t>
            </a: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職員</a:t>
            </a:r>
            <a:r>
              <a:rPr lang="en-US" altLang="ja-JP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】</a:t>
            </a: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・ログイン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・利用者ごとの日報一覧表示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・職員コメントの入力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00" y="1346571"/>
            <a:ext cx="16230600" cy="19050"/>
          </a:xfrm>
          <a:prstGeom prst="line">
            <a:avLst/>
          </a:prstGeom>
          <a:ln w="19050" cap="flat">
            <a:solidFill>
              <a:srgbClr val="B4CB3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1028700" y="609229"/>
            <a:ext cx="4369915" cy="503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ja-JP" altLang="en-US" sz="3000" b="1" spc="300" dirty="0">
                <a:solidFill>
                  <a:srgbClr val="82961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使用技術</a:t>
            </a:r>
            <a:endParaRPr lang="en-US" sz="3000" b="1" spc="300" dirty="0">
              <a:solidFill>
                <a:srgbClr val="829613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-246494" y="9677872"/>
            <a:ext cx="18780988" cy="609128"/>
            <a:chOff x="0" y="0"/>
            <a:chExt cx="4946433" cy="16042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946433" cy="160429"/>
            </a:xfrm>
            <a:custGeom>
              <a:avLst/>
              <a:gdLst/>
              <a:ahLst/>
              <a:cxnLst/>
              <a:rect l="l" t="t" r="r" b="b"/>
              <a:pathLst>
                <a:path w="4946433" h="160429">
                  <a:moveTo>
                    <a:pt x="0" y="0"/>
                  </a:moveTo>
                  <a:lnTo>
                    <a:pt x="4946433" y="0"/>
                  </a:lnTo>
                  <a:lnTo>
                    <a:pt x="4946433" y="160429"/>
                  </a:lnTo>
                  <a:lnTo>
                    <a:pt x="0" y="160429"/>
                  </a:lnTo>
                  <a:close/>
                </a:path>
              </a:pathLst>
            </a:custGeom>
            <a:solidFill>
              <a:srgbClr val="B4CB34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28575"/>
              <a:ext cx="4946433" cy="1890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12"/>
                </a:lnSpc>
              </a:pPr>
              <a:endParaRPr/>
            </a:p>
          </p:txBody>
        </p:sp>
      </p:grpSp>
      <p:graphicFrame>
        <p:nvGraphicFramePr>
          <p:cNvPr id="19" name="表 18">
            <a:extLst>
              <a:ext uri="{FF2B5EF4-FFF2-40B4-BE49-F238E27FC236}">
                <a16:creationId xmlns:a16="http://schemas.microsoft.com/office/drawing/2014/main" id="{46452E0A-3E71-59AC-048A-6DE0F39750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1766267"/>
              </p:ext>
            </p:extLst>
          </p:nvPr>
        </p:nvGraphicFramePr>
        <p:xfrm>
          <a:off x="2057400" y="2190898"/>
          <a:ext cx="14173200" cy="66294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68777237"/>
                    </a:ext>
                  </a:extLst>
                </a:gridCol>
                <a:gridCol w="8077200">
                  <a:extLst>
                    <a:ext uri="{9D8B030D-6E8A-4147-A177-3AD203B41FA5}">
                      <a16:colId xmlns:a16="http://schemas.microsoft.com/office/drawing/2014/main" val="828121786"/>
                    </a:ext>
                  </a:extLst>
                </a:gridCol>
              </a:tblGrid>
              <a:tr h="110490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600" dirty="0">
                          <a:latin typeface="Source Han Sans JP Medium" panose="020B0600070205080204" charset="-128"/>
                          <a:ea typeface="Source Han Sans JP Medium" panose="020B0600070205080204" charset="-128"/>
                        </a:rPr>
                        <a:t>項目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600" dirty="0">
                          <a:latin typeface="Source Han Sans JP Medium" panose="020B0600070205080204" charset="-128"/>
                          <a:ea typeface="Source Han Sans JP Medium" panose="020B0600070205080204" charset="-128"/>
                        </a:rPr>
                        <a:t>使用技術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00734638"/>
                  </a:ext>
                </a:extLst>
              </a:tr>
              <a:tr h="110490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600" dirty="0">
                          <a:solidFill>
                            <a:srgbClr val="494A44"/>
                          </a:solidFill>
                          <a:latin typeface="Source Han Sans JP Medium" panose="020B0600070205080204" charset="-128"/>
                          <a:ea typeface="Source Han Sans JP Medium" panose="020B0600070205080204" charset="-128"/>
                        </a:rPr>
                        <a:t>フロントエンド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600" dirty="0">
                          <a:solidFill>
                            <a:srgbClr val="494A44"/>
                          </a:solidFill>
                          <a:latin typeface="Source Han Sans JP Medium" panose="020B0600070205080204" charset="-128"/>
                          <a:ea typeface="Source Han Sans JP Medium" panose="020B0600070205080204" charset="-128"/>
                        </a:rPr>
                        <a:t>HTML / CSS / JavaScript</a:t>
                      </a:r>
                      <a:endParaRPr kumimoji="1" lang="ja-JP" altLang="en-US" sz="3600" dirty="0">
                        <a:solidFill>
                          <a:srgbClr val="494A44"/>
                        </a:solidFill>
                        <a:latin typeface="Source Han Sans JP Medium" panose="020B0600070205080204" charset="-128"/>
                        <a:ea typeface="Source Han Sans JP Medium" panose="020B0600070205080204" charset="-128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19613188"/>
                  </a:ext>
                </a:extLst>
              </a:tr>
              <a:tr h="110490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600" dirty="0">
                          <a:solidFill>
                            <a:srgbClr val="494A44"/>
                          </a:solidFill>
                          <a:latin typeface="Source Han Sans JP Medium" panose="020B0600070205080204" charset="-128"/>
                          <a:ea typeface="Source Han Sans JP Medium" panose="020B0600070205080204" charset="-128"/>
                        </a:rPr>
                        <a:t>バックエンド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600" dirty="0">
                          <a:solidFill>
                            <a:srgbClr val="494A44"/>
                          </a:solidFill>
                          <a:latin typeface="Source Han Sans JP Medium" panose="020B0600070205080204" charset="-128"/>
                          <a:ea typeface="Source Han Sans JP Medium" panose="020B0600070205080204" charset="-128"/>
                        </a:rPr>
                        <a:t>Python (Flask)</a:t>
                      </a:r>
                      <a:endParaRPr kumimoji="1" lang="ja-JP" altLang="en-US" sz="3600" dirty="0">
                        <a:solidFill>
                          <a:srgbClr val="494A44"/>
                        </a:solidFill>
                        <a:latin typeface="Source Han Sans JP Medium" panose="020B0600070205080204" charset="-128"/>
                        <a:ea typeface="Source Han Sans JP Medium" panose="020B0600070205080204" charset="-128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77526159"/>
                  </a:ext>
                </a:extLst>
              </a:tr>
              <a:tr h="110490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600" dirty="0">
                          <a:solidFill>
                            <a:srgbClr val="494A44"/>
                          </a:solidFill>
                          <a:latin typeface="Source Han Sans JP Medium" panose="020B0600070205080204" charset="-128"/>
                          <a:ea typeface="Source Han Sans JP Medium" panose="020B0600070205080204" charset="-128"/>
                        </a:rPr>
                        <a:t>データベース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600" dirty="0">
                          <a:solidFill>
                            <a:srgbClr val="494A44"/>
                          </a:solidFill>
                          <a:latin typeface="Source Han Sans JP Medium" panose="020B0600070205080204" charset="-128"/>
                          <a:ea typeface="Source Han Sans JP Medium" panose="020B0600070205080204" charset="-128"/>
                        </a:rPr>
                        <a:t>SQLite</a:t>
                      </a:r>
                      <a:endParaRPr kumimoji="1" lang="ja-JP" altLang="en-US" sz="3600" dirty="0">
                        <a:solidFill>
                          <a:srgbClr val="494A44"/>
                        </a:solidFill>
                        <a:latin typeface="Source Han Sans JP Medium" panose="020B0600070205080204" charset="-128"/>
                        <a:ea typeface="Source Han Sans JP Medium" panose="020B0600070205080204" charset="-128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61472713"/>
                  </a:ext>
                </a:extLst>
              </a:tr>
              <a:tr h="110490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600" dirty="0">
                          <a:solidFill>
                            <a:srgbClr val="494A44"/>
                          </a:solidFill>
                          <a:latin typeface="Source Han Sans JP Medium" panose="020B0600070205080204" charset="-128"/>
                          <a:ea typeface="Source Han Sans JP Medium" panose="020B0600070205080204" charset="-128"/>
                        </a:rPr>
                        <a:t>開発環境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600" dirty="0" err="1">
                          <a:solidFill>
                            <a:srgbClr val="494A44"/>
                          </a:solidFill>
                          <a:latin typeface="Source Han Sans JP Medium" panose="020B0600070205080204" charset="-128"/>
                          <a:ea typeface="Source Han Sans JP Medium" panose="020B0600070205080204" charset="-128"/>
                        </a:rPr>
                        <a:t>VSCode</a:t>
                      </a:r>
                      <a:r>
                        <a:rPr kumimoji="1" lang="en-US" altLang="ja-JP" sz="3600" dirty="0">
                          <a:solidFill>
                            <a:srgbClr val="494A44"/>
                          </a:solidFill>
                          <a:latin typeface="Source Han Sans JP Medium" panose="020B0600070205080204" charset="-128"/>
                          <a:ea typeface="Source Han Sans JP Medium" panose="020B0600070205080204" charset="-128"/>
                        </a:rPr>
                        <a:t> (</a:t>
                      </a:r>
                      <a:r>
                        <a:rPr kumimoji="1" lang="ja-JP" altLang="en-US" sz="3600" dirty="0">
                          <a:solidFill>
                            <a:srgbClr val="494A44"/>
                          </a:solidFill>
                          <a:latin typeface="Source Han Sans JP Medium" panose="020B0600070205080204" charset="-128"/>
                          <a:ea typeface="Source Han Sans JP Medium" panose="020B0600070205080204" charset="-128"/>
                        </a:rPr>
                        <a:t>ローカル開発</a:t>
                      </a:r>
                      <a:r>
                        <a:rPr kumimoji="1" lang="en-US" altLang="ja-JP" sz="3600" dirty="0">
                          <a:solidFill>
                            <a:srgbClr val="494A44"/>
                          </a:solidFill>
                          <a:latin typeface="Source Han Sans JP Medium" panose="020B0600070205080204" charset="-128"/>
                          <a:ea typeface="Source Han Sans JP Medium" panose="020B0600070205080204" charset="-128"/>
                        </a:rPr>
                        <a:t>)</a:t>
                      </a:r>
                      <a:endParaRPr kumimoji="1" lang="ja-JP" altLang="en-US" sz="3600" dirty="0">
                        <a:solidFill>
                          <a:srgbClr val="494A44"/>
                        </a:solidFill>
                        <a:latin typeface="Source Han Sans JP Medium" panose="020B0600070205080204" charset="-128"/>
                        <a:ea typeface="Source Han Sans JP Medium" panose="020B0600070205080204" charset="-128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95662028"/>
                  </a:ext>
                </a:extLst>
              </a:tr>
              <a:tr h="110490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600" dirty="0">
                          <a:solidFill>
                            <a:srgbClr val="494A44"/>
                          </a:solidFill>
                          <a:latin typeface="Source Han Sans JP Medium" panose="020B0600070205080204" charset="-128"/>
                          <a:ea typeface="Source Han Sans JP Medium" panose="020B0600070205080204" charset="-128"/>
                        </a:rPr>
                        <a:t>その他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600" dirty="0">
                          <a:solidFill>
                            <a:srgbClr val="494A44"/>
                          </a:solidFill>
                          <a:latin typeface="Source Han Sans JP Medium" panose="020B0600070205080204" charset="-128"/>
                          <a:ea typeface="Source Han Sans JP Medium" panose="020B0600070205080204" charset="-128"/>
                        </a:rPr>
                        <a:t>GitHub</a:t>
                      </a:r>
                      <a:r>
                        <a:rPr kumimoji="1" lang="ja-JP" altLang="en-US" sz="3600" dirty="0">
                          <a:solidFill>
                            <a:srgbClr val="494A44"/>
                          </a:solidFill>
                          <a:latin typeface="Source Han Sans JP Medium" panose="020B0600070205080204" charset="-128"/>
                          <a:ea typeface="Source Han Sans JP Medium" panose="020B0600070205080204" charset="-128"/>
                        </a:rPr>
                        <a:t>でのバージョン管理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599596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7918F-22C0-6545-06C2-8879D12FD4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553F0E09-B1D9-3B00-0D1A-C005D0137E0A}"/>
              </a:ext>
            </a:extLst>
          </p:cNvPr>
          <p:cNvSpPr/>
          <p:nvPr/>
        </p:nvSpPr>
        <p:spPr>
          <a:xfrm flipV="1">
            <a:off x="1028700" y="1346571"/>
            <a:ext cx="16230600" cy="19050"/>
          </a:xfrm>
          <a:prstGeom prst="line">
            <a:avLst/>
          </a:prstGeom>
          <a:ln w="19050" cap="flat">
            <a:solidFill>
              <a:srgbClr val="B4CB3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0555C689-128C-A1FD-BF9B-7B083D548EF3}"/>
              </a:ext>
            </a:extLst>
          </p:cNvPr>
          <p:cNvSpPr txBox="1"/>
          <p:nvPr/>
        </p:nvSpPr>
        <p:spPr>
          <a:xfrm>
            <a:off x="1028700" y="609229"/>
            <a:ext cx="5219700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ja-JP" altLang="en-US" sz="3000" b="1" spc="300" dirty="0">
                <a:solidFill>
                  <a:srgbClr val="82961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工夫した点／苦労した点</a:t>
            </a:r>
            <a:endParaRPr lang="en-US" sz="3000" b="1" spc="300" dirty="0">
              <a:solidFill>
                <a:srgbClr val="829613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D92F5A3F-56DB-BF76-5B64-106EABFA5774}"/>
              </a:ext>
            </a:extLst>
          </p:cNvPr>
          <p:cNvGrpSpPr/>
          <p:nvPr/>
        </p:nvGrpSpPr>
        <p:grpSpPr>
          <a:xfrm>
            <a:off x="-246494" y="9677872"/>
            <a:ext cx="18780988" cy="609128"/>
            <a:chOff x="0" y="0"/>
            <a:chExt cx="4946433" cy="160429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29FA56D0-89AE-B59E-7F84-02E6577A5374}"/>
                </a:ext>
              </a:extLst>
            </p:cNvPr>
            <p:cNvSpPr/>
            <p:nvPr/>
          </p:nvSpPr>
          <p:spPr>
            <a:xfrm>
              <a:off x="0" y="0"/>
              <a:ext cx="4946433" cy="160429"/>
            </a:xfrm>
            <a:custGeom>
              <a:avLst/>
              <a:gdLst/>
              <a:ahLst/>
              <a:cxnLst/>
              <a:rect l="l" t="t" r="r" b="b"/>
              <a:pathLst>
                <a:path w="4946433" h="160429">
                  <a:moveTo>
                    <a:pt x="0" y="0"/>
                  </a:moveTo>
                  <a:lnTo>
                    <a:pt x="4946433" y="0"/>
                  </a:lnTo>
                  <a:lnTo>
                    <a:pt x="4946433" y="160429"/>
                  </a:lnTo>
                  <a:lnTo>
                    <a:pt x="0" y="160429"/>
                  </a:lnTo>
                  <a:close/>
                </a:path>
              </a:pathLst>
            </a:custGeom>
            <a:solidFill>
              <a:srgbClr val="B4CB34"/>
            </a:solid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B04A6E30-7ADD-805B-E6AF-82111C03DA74}"/>
                </a:ext>
              </a:extLst>
            </p:cNvPr>
            <p:cNvSpPr txBox="1"/>
            <p:nvPr/>
          </p:nvSpPr>
          <p:spPr>
            <a:xfrm>
              <a:off x="0" y="-28575"/>
              <a:ext cx="4946433" cy="1890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12"/>
                </a:lnSpc>
              </a:pPr>
              <a:endParaRPr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A29E0D4C-C4F9-536D-1300-3EDF7E6A319E}"/>
              </a:ext>
            </a:extLst>
          </p:cNvPr>
          <p:cNvSpPr txBox="1"/>
          <p:nvPr/>
        </p:nvSpPr>
        <p:spPr>
          <a:xfrm>
            <a:off x="152400" y="1427860"/>
            <a:ext cx="17907000" cy="48522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・画面ごとの処理分岐とデータ連携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・利用者／職員　表示切替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・利用者／職員　入力／閲覧の切り分け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・データベース設計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・動的フォームの制御（日報入力欄追加／削除）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</p:txBody>
      </p:sp>
    </p:spTree>
    <p:extLst>
      <p:ext uri="{BB962C8B-B14F-4D97-AF65-F5344CB8AC3E}">
        <p14:creationId xmlns:p14="http://schemas.microsoft.com/office/powerpoint/2010/main" val="3408311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21B8F-AC1C-7EF0-1352-22B140BC0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63A6340D-8F75-039B-00C7-690FEB577A54}"/>
              </a:ext>
            </a:extLst>
          </p:cNvPr>
          <p:cNvSpPr/>
          <p:nvPr/>
        </p:nvSpPr>
        <p:spPr>
          <a:xfrm flipV="1">
            <a:off x="1028700" y="1346571"/>
            <a:ext cx="16230600" cy="19050"/>
          </a:xfrm>
          <a:prstGeom prst="line">
            <a:avLst/>
          </a:prstGeom>
          <a:ln w="19050" cap="flat">
            <a:solidFill>
              <a:srgbClr val="B4CB3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B12D5C92-7425-97A9-88BD-6CD22A71EF6C}"/>
              </a:ext>
            </a:extLst>
          </p:cNvPr>
          <p:cNvSpPr txBox="1"/>
          <p:nvPr/>
        </p:nvSpPr>
        <p:spPr>
          <a:xfrm>
            <a:off x="1028700" y="609229"/>
            <a:ext cx="4369915" cy="503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ja-JP" altLang="en-US" sz="3000" b="1" spc="300" dirty="0">
                <a:solidFill>
                  <a:srgbClr val="82961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今後の課題・改善点</a:t>
            </a:r>
            <a:endParaRPr lang="en-US" sz="3000" b="1" spc="300" dirty="0">
              <a:solidFill>
                <a:srgbClr val="829613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604B3024-8EE2-EE1D-4988-7D476016D098}"/>
              </a:ext>
            </a:extLst>
          </p:cNvPr>
          <p:cNvGrpSpPr/>
          <p:nvPr/>
        </p:nvGrpSpPr>
        <p:grpSpPr>
          <a:xfrm>
            <a:off x="-246494" y="9677872"/>
            <a:ext cx="18780988" cy="609128"/>
            <a:chOff x="0" y="0"/>
            <a:chExt cx="4946433" cy="160429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77E82330-ECEE-6A87-2B22-362D50175155}"/>
                </a:ext>
              </a:extLst>
            </p:cNvPr>
            <p:cNvSpPr/>
            <p:nvPr/>
          </p:nvSpPr>
          <p:spPr>
            <a:xfrm>
              <a:off x="0" y="0"/>
              <a:ext cx="4946433" cy="160429"/>
            </a:xfrm>
            <a:custGeom>
              <a:avLst/>
              <a:gdLst/>
              <a:ahLst/>
              <a:cxnLst/>
              <a:rect l="l" t="t" r="r" b="b"/>
              <a:pathLst>
                <a:path w="4946433" h="160429">
                  <a:moveTo>
                    <a:pt x="0" y="0"/>
                  </a:moveTo>
                  <a:lnTo>
                    <a:pt x="4946433" y="0"/>
                  </a:lnTo>
                  <a:lnTo>
                    <a:pt x="4946433" y="160429"/>
                  </a:lnTo>
                  <a:lnTo>
                    <a:pt x="0" y="160429"/>
                  </a:lnTo>
                  <a:close/>
                </a:path>
              </a:pathLst>
            </a:custGeom>
            <a:solidFill>
              <a:srgbClr val="B4CB34"/>
            </a:solid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FC49A892-4A57-FA8D-4674-61A5100E7F7D}"/>
                </a:ext>
              </a:extLst>
            </p:cNvPr>
            <p:cNvSpPr txBox="1"/>
            <p:nvPr/>
          </p:nvSpPr>
          <p:spPr>
            <a:xfrm>
              <a:off x="0" y="-28575"/>
              <a:ext cx="4946433" cy="1890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12"/>
                </a:lnSpc>
              </a:pPr>
              <a:endParaRPr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E5E92A33-6CC0-B13B-9449-BA751C27CCE9}"/>
              </a:ext>
            </a:extLst>
          </p:cNvPr>
          <p:cNvSpPr txBox="1"/>
          <p:nvPr/>
        </p:nvSpPr>
        <p:spPr>
          <a:xfrm>
            <a:off x="152400" y="1427860"/>
            <a:ext cx="17907000" cy="56730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・管理者権限（ユーザ登録）</a:t>
            </a:r>
            <a:endParaRPr lang="en-US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・デザイン改善（日報一覧表示、スマホ対応、装飾）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・利用者による日報一覧の閲覧機能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・ＣＳＶ出力、印刷機能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・労働時間集計機能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・作業内容分析機能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・紙ベースから読み込み機能　　　　　　　　　　　　など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</p:txBody>
      </p:sp>
    </p:spTree>
    <p:extLst>
      <p:ext uri="{BB962C8B-B14F-4D97-AF65-F5344CB8AC3E}">
        <p14:creationId xmlns:p14="http://schemas.microsoft.com/office/powerpoint/2010/main" val="2939034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9E61CA-D9DE-15D5-AF55-7AEC39EB4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FC98B294-AB01-FEAF-E961-C06D5E2C9848}"/>
              </a:ext>
            </a:extLst>
          </p:cNvPr>
          <p:cNvSpPr/>
          <p:nvPr/>
        </p:nvSpPr>
        <p:spPr>
          <a:xfrm flipV="1">
            <a:off x="1028700" y="1346571"/>
            <a:ext cx="16230600" cy="19050"/>
          </a:xfrm>
          <a:prstGeom prst="line">
            <a:avLst/>
          </a:prstGeom>
          <a:ln w="19050" cap="flat">
            <a:solidFill>
              <a:srgbClr val="B4CB3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26B6E6DD-88A6-1322-3A59-5474FA116405}"/>
              </a:ext>
            </a:extLst>
          </p:cNvPr>
          <p:cNvSpPr txBox="1"/>
          <p:nvPr/>
        </p:nvSpPr>
        <p:spPr>
          <a:xfrm>
            <a:off x="1028700" y="609229"/>
            <a:ext cx="6667500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ja-JP" altLang="en-US" sz="3000" b="1" spc="300" dirty="0">
                <a:solidFill>
                  <a:srgbClr val="82961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訓練を振り返って・・・</a:t>
            </a:r>
            <a:endParaRPr lang="en-US" sz="3000" b="1" spc="300" dirty="0">
              <a:solidFill>
                <a:srgbClr val="829613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54812499-35F9-BD66-55DD-CDDD14514477}"/>
              </a:ext>
            </a:extLst>
          </p:cNvPr>
          <p:cNvGrpSpPr/>
          <p:nvPr/>
        </p:nvGrpSpPr>
        <p:grpSpPr>
          <a:xfrm>
            <a:off x="-246494" y="9677872"/>
            <a:ext cx="18780988" cy="609128"/>
            <a:chOff x="0" y="0"/>
            <a:chExt cx="4946433" cy="160429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B765A96D-4566-2C39-D15D-C807E5522F79}"/>
                </a:ext>
              </a:extLst>
            </p:cNvPr>
            <p:cNvSpPr/>
            <p:nvPr/>
          </p:nvSpPr>
          <p:spPr>
            <a:xfrm>
              <a:off x="0" y="0"/>
              <a:ext cx="4946433" cy="160429"/>
            </a:xfrm>
            <a:custGeom>
              <a:avLst/>
              <a:gdLst/>
              <a:ahLst/>
              <a:cxnLst/>
              <a:rect l="l" t="t" r="r" b="b"/>
              <a:pathLst>
                <a:path w="4946433" h="160429">
                  <a:moveTo>
                    <a:pt x="0" y="0"/>
                  </a:moveTo>
                  <a:lnTo>
                    <a:pt x="4946433" y="0"/>
                  </a:lnTo>
                  <a:lnTo>
                    <a:pt x="4946433" y="160429"/>
                  </a:lnTo>
                  <a:lnTo>
                    <a:pt x="0" y="160429"/>
                  </a:lnTo>
                  <a:close/>
                </a:path>
              </a:pathLst>
            </a:custGeom>
            <a:solidFill>
              <a:srgbClr val="B4CB34"/>
            </a:solid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45442109-A3BA-5719-2A75-4DE3A786FAF4}"/>
                </a:ext>
              </a:extLst>
            </p:cNvPr>
            <p:cNvSpPr txBox="1"/>
            <p:nvPr/>
          </p:nvSpPr>
          <p:spPr>
            <a:xfrm>
              <a:off x="0" y="-28575"/>
              <a:ext cx="4946433" cy="1890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12"/>
                </a:lnSpc>
              </a:pPr>
              <a:endParaRPr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049C84C5-5C54-9FA4-A09E-85BA24FF2B32}"/>
              </a:ext>
            </a:extLst>
          </p:cNvPr>
          <p:cNvSpPr txBox="1"/>
          <p:nvPr/>
        </p:nvSpPr>
        <p:spPr>
          <a:xfrm>
            <a:off x="152400" y="1645347"/>
            <a:ext cx="17907000" cy="4031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・学びを得たこと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・社会復帰へのきっかけ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>
              <a:lnSpc>
                <a:spcPts val="6399"/>
              </a:lnSpc>
            </a:pPr>
            <a:r>
              <a:rPr lang="ja-JP" altLang="en-US" sz="3999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　・多くの仲間と出会えたこと</a:t>
            </a:r>
            <a:endParaRPr lang="en-US" altLang="ja-JP" sz="3999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</p:txBody>
      </p:sp>
    </p:spTree>
    <p:extLst>
      <p:ext uri="{BB962C8B-B14F-4D97-AF65-F5344CB8AC3E}">
        <p14:creationId xmlns:p14="http://schemas.microsoft.com/office/powerpoint/2010/main" val="2690711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0AF2C0-7DD0-5D82-4636-3A6395AEBE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EDE35124-FEBE-D9E6-084C-690D0E4B215D}"/>
              </a:ext>
            </a:extLst>
          </p:cNvPr>
          <p:cNvSpPr/>
          <p:nvPr/>
        </p:nvSpPr>
        <p:spPr>
          <a:xfrm flipV="1">
            <a:off x="1028700" y="1346571"/>
            <a:ext cx="16230600" cy="19050"/>
          </a:xfrm>
          <a:prstGeom prst="line">
            <a:avLst/>
          </a:prstGeom>
          <a:ln w="19050" cap="flat">
            <a:solidFill>
              <a:srgbClr val="B4CB3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BC749931-C144-1BFB-47BB-C29F9988A861}"/>
              </a:ext>
            </a:extLst>
          </p:cNvPr>
          <p:cNvSpPr txBox="1"/>
          <p:nvPr/>
        </p:nvSpPr>
        <p:spPr>
          <a:xfrm>
            <a:off x="1028700" y="609229"/>
            <a:ext cx="6667500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spc="300" dirty="0">
                <a:solidFill>
                  <a:srgbClr val="82961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THANKS</a:t>
            </a:r>
            <a:r>
              <a:rPr lang="ja-JP" altLang="en-US" sz="3000" b="1" spc="300" dirty="0">
                <a:solidFill>
                  <a:srgbClr val="829613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！</a:t>
            </a:r>
            <a:endParaRPr lang="en-US" sz="3000" b="1" spc="300" dirty="0">
              <a:solidFill>
                <a:srgbClr val="829613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4CBC7415-2534-37E8-B3E5-BED97565F136}"/>
              </a:ext>
            </a:extLst>
          </p:cNvPr>
          <p:cNvGrpSpPr/>
          <p:nvPr/>
        </p:nvGrpSpPr>
        <p:grpSpPr>
          <a:xfrm>
            <a:off x="-246494" y="9677872"/>
            <a:ext cx="18780988" cy="609128"/>
            <a:chOff x="0" y="0"/>
            <a:chExt cx="4946433" cy="160429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1CA8A06E-B503-CE2C-15B3-FEFA79F88218}"/>
                </a:ext>
              </a:extLst>
            </p:cNvPr>
            <p:cNvSpPr/>
            <p:nvPr/>
          </p:nvSpPr>
          <p:spPr>
            <a:xfrm>
              <a:off x="0" y="0"/>
              <a:ext cx="4946433" cy="160429"/>
            </a:xfrm>
            <a:custGeom>
              <a:avLst/>
              <a:gdLst/>
              <a:ahLst/>
              <a:cxnLst/>
              <a:rect l="l" t="t" r="r" b="b"/>
              <a:pathLst>
                <a:path w="4946433" h="160429">
                  <a:moveTo>
                    <a:pt x="0" y="0"/>
                  </a:moveTo>
                  <a:lnTo>
                    <a:pt x="4946433" y="0"/>
                  </a:lnTo>
                  <a:lnTo>
                    <a:pt x="4946433" y="160429"/>
                  </a:lnTo>
                  <a:lnTo>
                    <a:pt x="0" y="160429"/>
                  </a:lnTo>
                  <a:close/>
                </a:path>
              </a:pathLst>
            </a:custGeom>
            <a:solidFill>
              <a:srgbClr val="B4CB34"/>
            </a:solid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6EF3175E-2B84-8C3D-5F5B-5548F0AAC6D4}"/>
                </a:ext>
              </a:extLst>
            </p:cNvPr>
            <p:cNvSpPr txBox="1"/>
            <p:nvPr/>
          </p:nvSpPr>
          <p:spPr>
            <a:xfrm>
              <a:off x="0" y="-28575"/>
              <a:ext cx="4946433" cy="1890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12"/>
                </a:lnSpc>
              </a:pPr>
              <a:endParaRPr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81AEA4F3-006F-B91C-1FFB-19BC49CC9140}"/>
              </a:ext>
            </a:extLst>
          </p:cNvPr>
          <p:cNvSpPr txBox="1"/>
          <p:nvPr/>
        </p:nvSpPr>
        <p:spPr>
          <a:xfrm>
            <a:off x="152400" y="1645347"/>
            <a:ext cx="17907000" cy="50386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99"/>
              </a:lnSpc>
            </a:pPr>
            <a:endParaRPr lang="en-US" altLang="ja-JP" sz="9600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 algn="ctr">
              <a:lnSpc>
                <a:spcPts val="6399"/>
              </a:lnSpc>
            </a:pPr>
            <a:r>
              <a:rPr lang="ja-JP" altLang="en-US" sz="9600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５か月間</a:t>
            </a:r>
            <a:endParaRPr lang="en-US" altLang="ja-JP" sz="9600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 algn="ctr">
              <a:lnSpc>
                <a:spcPts val="6399"/>
              </a:lnSpc>
            </a:pPr>
            <a:endParaRPr lang="en-US" altLang="ja-JP" sz="9600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 algn="ctr">
              <a:lnSpc>
                <a:spcPts val="6399"/>
              </a:lnSpc>
            </a:pPr>
            <a:endParaRPr lang="en-US" altLang="ja-JP" sz="9600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 algn="ctr">
              <a:lnSpc>
                <a:spcPts val="6399"/>
              </a:lnSpc>
            </a:pPr>
            <a:endParaRPr lang="en-US" altLang="ja-JP" sz="9600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  <a:p>
            <a:pPr algn="ctr">
              <a:lnSpc>
                <a:spcPts val="6399"/>
              </a:lnSpc>
            </a:pPr>
            <a:r>
              <a:rPr lang="ja-JP" altLang="en-US" sz="9600" spc="399" dirty="0">
                <a:solidFill>
                  <a:srgbClr val="494A44"/>
                </a:solidFill>
                <a:latin typeface="Source Han Sans JP Medium"/>
                <a:ea typeface="Source Han Sans JP Medium"/>
                <a:cs typeface="Source Han Sans JP Medium"/>
                <a:sym typeface="Source Han Sans JP Medium"/>
              </a:rPr>
              <a:t>ありがとうございました！</a:t>
            </a:r>
            <a:endParaRPr lang="en-US" altLang="ja-JP" sz="9600" spc="399" dirty="0">
              <a:solidFill>
                <a:srgbClr val="494A44"/>
              </a:solidFill>
              <a:latin typeface="Source Han Sans JP Medium"/>
              <a:ea typeface="Source Han Sans JP Medium"/>
              <a:cs typeface="Source Han Sans JP Medium"/>
              <a:sym typeface="Source Han Sans JP Medium"/>
            </a:endParaRPr>
          </a:p>
        </p:txBody>
      </p:sp>
    </p:spTree>
    <p:extLst>
      <p:ext uri="{BB962C8B-B14F-4D97-AF65-F5344CB8AC3E}">
        <p14:creationId xmlns:p14="http://schemas.microsoft.com/office/powerpoint/2010/main" val="2137232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428</Words>
  <Application>Microsoft Office PowerPoint</Application>
  <PresentationFormat>ユーザー設定</PresentationFormat>
  <Paragraphs>77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4" baseType="lpstr">
      <vt:lpstr>Source Han Sans JP Bold</vt:lpstr>
      <vt:lpstr>Arial</vt:lpstr>
      <vt:lpstr>Source Han Sans JP Medium</vt:lpstr>
      <vt:lpstr>Calibri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グリーン 白 シンプル 写真 ビジネス 企画 営業 資料 プレゼンテーション</dc:title>
  <dc:creator>川合智也</dc:creator>
  <cp:lastModifiedBy>智也 川合</cp:lastModifiedBy>
  <cp:revision>9</cp:revision>
  <cp:lastPrinted>2025-05-28T14:38:58Z</cp:lastPrinted>
  <dcterms:created xsi:type="dcterms:W3CDTF">2006-08-16T00:00:00Z</dcterms:created>
  <dcterms:modified xsi:type="dcterms:W3CDTF">2025-05-28T14:56:41Z</dcterms:modified>
  <dc:identifier>DAGou4Krudw</dc:identifier>
</cp:coreProperties>
</file>

<file path=docProps/thumbnail.jpeg>
</file>